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3" r:id="rId2"/>
    <p:sldId id="285" r:id="rId3"/>
    <p:sldId id="289" r:id="rId4"/>
    <p:sldId id="284" r:id="rId5"/>
    <p:sldId id="290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250"/>
    <a:srgbClr val="D7AC5F"/>
    <a:srgbClr val="C6B02C"/>
    <a:srgbClr val="ECECEC"/>
    <a:srgbClr val="D7C24A"/>
    <a:srgbClr val="BE5208"/>
    <a:srgbClr val="1D1D1B"/>
    <a:srgbClr val="404040"/>
    <a:srgbClr val="B16735"/>
    <a:srgbClr val="AD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/>
    <p:restoredTop sz="94694"/>
  </p:normalViewPr>
  <p:slideViewPr>
    <p:cSldViewPr snapToGrid="0">
      <p:cViewPr varScale="1">
        <p:scale>
          <a:sx n="77" d="100"/>
          <a:sy n="77" d="100"/>
        </p:scale>
        <p:origin x="38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8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82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5" indent="0" algn="ctr">
              <a:buNone/>
              <a:defRPr sz="1653"/>
            </a:lvl2pPr>
            <a:lvl3pPr marL="755949" indent="0" algn="ctr">
              <a:buNone/>
              <a:defRPr sz="1488"/>
            </a:lvl3pPr>
            <a:lvl4pPr marL="1133924" indent="0" algn="ctr">
              <a:buNone/>
              <a:defRPr sz="1323"/>
            </a:lvl4pPr>
            <a:lvl5pPr marL="1511899" indent="0" algn="ctr">
              <a:buNone/>
              <a:defRPr sz="1323"/>
            </a:lvl5pPr>
            <a:lvl6pPr marL="1889874" indent="0" algn="ctr">
              <a:buNone/>
              <a:defRPr sz="1323"/>
            </a:lvl6pPr>
            <a:lvl7pPr marL="2267848" indent="0" algn="ctr">
              <a:buNone/>
              <a:defRPr sz="1323"/>
            </a:lvl7pPr>
            <a:lvl8pPr marL="2645824" indent="0" algn="ctr">
              <a:buNone/>
              <a:defRPr sz="1323"/>
            </a:lvl8pPr>
            <a:lvl9pPr marL="302379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48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62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5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54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96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7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75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4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2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7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4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2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5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1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10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5" indent="0">
              <a:buNone/>
              <a:defRPr sz="1653" b="1"/>
            </a:lvl2pPr>
            <a:lvl3pPr marL="755949" indent="0">
              <a:buNone/>
              <a:defRPr sz="1488" b="1"/>
            </a:lvl3pPr>
            <a:lvl4pPr marL="1133924" indent="0">
              <a:buNone/>
              <a:defRPr sz="1323" b="1"/>
            </a:lvl4pPr>
            <a:lvl5pPr marL="1511899" indent="0">
              <a:buNone/>
              <a:defRPr sz="1323" b="1"/>
            </a:lvl5pPr>
            <a:lvl6pPr marL="1889874" indent="0">
              <a:buNone/>
              <a:defRPr sz="1323" b="1"/>
            </a:lvl6pPr>
            <a:lvl7pPr marL="2267848" indent="0">
              <a:buNone/>
              <a:defRPr sz="1323" b="1"/>
            </a:lvl7pPr>
            <a:lvl8pPr marL="2645824" indent="0">
              <a:buNone/>
              <a:defRPr sz="1323" b="1"/>
            </a:lvl8pPr>
            <a:lvl9pPr marL="302379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8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5" indent="0">
              <a:buNone/>
              <a:defRPr sz="1653" b="1"/>
            </a:lvl2pPr>
            <a:lvl3pPr marL="755949" indent="0">
              <a:buNone/>
              <a:defRPr sz="1488" b="1"/>
            </a:lvl3pPr>
            <a:lvl4pPr marL="1133924" indent="0">
              <a:buNone/>
              <a:defRPr sz="1323" b="1"/>
            </a:lvl4pPr>
            <a:lvl5pPr marL="1511899" indent="0">
              <a:buNone/>
              <a:defRPr sz="1323" b="1"/>
            </a:lvl5pPr>
            <a:lvl6pPr marL="1889874" indent="0">
              <a:buNone/>
              <a:defRPr sz="1323" b="1"/>
            </a:lvl6pPr>
            <a:lvl7pPr marL="2267848" indent="0">
              <a:buNone/>
              <a:defRPr sz="1323" b="1"/>
            </a:lvl7pPr>
            <a:lvl8pPr marL="2645824" indent="0">
              <a:buNone/>
              <a:defRPr sz="1323" b="1"/>
            </a:lvl8pPr>
            <a:lvl9pPr marL="302379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8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92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53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18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9" y="1539429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75" indent="0">
              <a:buNone/>
              <a:defRPr sz="1157"/>
            </a:lvl2pPr>
            <a:lvl3pPr marL="755949" indent="0">
              <a:buNone/>
              <a:defRPr sz="992"/>
            </a:lvl3pPr>
            <a:lvl4pPr marL="1133924" indent="0">
              <a:buNone/>
              <a:defRPr sz="827"/>
            </a:lvl4pPr>
            <a:lvl5pPr marL="1511899" indent="0">
              <a:buNone/>
              <a:defRPr sz="827"/>
            </a:lvl5pPr>
            <a:lvl6pPr marL="1889874" indent="0">
              <a:buNone/>
              <a:defRPr sz="827"/>
            </a:lvl6pPr>
            <a:lvl7pPr marL="2267848" indent="0">
              <a:buNone/>
              <a:defRPr sz="827"/>
            </a:lvl7pPr>
            <a:lvl8pPr marL="2645824" indent="0">
              <a:buNone/>
              <a:defRPr sz="827"/>
            </a:lvl8pPr>
            <a:lvl9pPr marL="302379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12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9" y="1539429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75" indent="0">
              <a:buNone/>
              <a:defRPr sz="2315"/>
            </a:lvl2pPr>
            <a:lvl3pPr marL="755949" indent="0">
              <a:buNone/>
              <a:defRPr sz="1984"/>
            </a:lvl3pPr>
            <a:lvl4pPr marL="1133924" indent="0">
              <a:buNone/>
              <a:defRPr sz="1653"/>
            </a:lvl4pPr>
            <a:lvl5pPr marL="1511899" indent="0">
              <a:buNone/>
              <a:defRPr sz="1653"/>
            </a:lvl5pPr>
            <a:lvl6pPr marL="1889874" indent="0">
              <a:buNone/>
              <a:defRPr sz="1653"/>
            </a:lvl6pPr>
            <a:lvl7pPr marL="2267848" indent="0">
              <a:buNone/>
              <a:defRPr sz="1653"/>
            </a:lvl7pPr>
            <a:lvl8pPr marL="2645824" indent="0">
              <a:buNone/>
              <a:defRPr sz="1653"/>
            </a:lvl8pPr>
            <a:lvl9pPr marL="302379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75" indent="0">
              <a:buNone/>
              <a:defRPr sz="1157"/>
            </a:lvl2pPr>
            <a:lvl3pPr marL="755949" indent="0">
              <a:buNone/>
              <a:defRPr sz="992"/>
            </a:lvl3pPr>
            <a:lvl4pPr marL="1133924" indent="0">
              <a:buNone/>
              <a:defRPr sz="827"/>
            </a:lvl4pPr>
            <a:lvl5pPr marL="1511899" indent="0">
              <a:buNone/>
              <a:defRPr sz="827"/>
            </a:lvl5pPr>
            <a:lvl6pPr marL="1889874" indent="0">
              <a:buNone/>
              <a:defRPr sz="827"/>
            </a:lvl6pPr>
            <a:lvl7pPr marL="2267848" indent="0">
              <a:buNone/>
              <a:defRPr sz="827"/>
            </a:lvl7pPr>
            <a:lvl8pPr marL="2645824" indent="0">
              <a:buNone/>
              <a:defRPr sz="827"/>
            </a:lvl8pPr>
            <a:lvl9pPr marL="302379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21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56A4-CAC0-47A6-B4FB-56C000138A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C091-A834-4FB1-83B1-9816E1C54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91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755949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7" indent="-188987" algn="l" defTabSz="75594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62" indent="-188987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37" indent="-188987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12" indent="-188987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87" indent="-188987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61" indent="-188987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36" indent="-188987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11" indent="-188987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87" indent="-188987" algn="l" defTabSz="75594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4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5" algn="l" defTabSz="75594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49" algn="l" defTabSz="75594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24" algn="l" defTabSz="75594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99" algn="l" defTabSz="75594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74" algn="l" defTabSz="75594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48" algn="l" defTabSz="75594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24" algn="l" defTabSz="75594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98" algn="l" defTabSz="75594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.weezevent.com/soiree-de-gala-et-bal-du-7e-ar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texte, conception&#10;&#10;Le contenu généré par l’IA peut être incorrect.">
            <a:extLst>
              <a:ext uri="{FF2B5EF4-FFF2-40B4-BE49-F238E27FC236}">
                <a16:creationId xmlns:a16="http://schemas.microsoft.com/office/drawing/2014/main" id="{28013B3E-92BB-D0C2-5515-6315A2C59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26681" r="37738" b="37839"/>
          <a:stretch>
            <a:fillRect/>
          </a:stretch>
        </p:blipFill>
        <p:spPr>
          <a:xfrm>
            <a:off x="19498" y="0"/>
            <a:ext cx="7559677" cy="106918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26E8C8-8594-85C3-ADF2-F603C8D99B95}"/>
              </a:ext>
            </a:extLst>
          </p:cNvPr>
          <p:cNvSpPr txBox="1"/>
          <p:nvPr/>
        </p:nvSpPr>
        <p:spPr>
          <a:xfrm>
            <a:off x="0" y="434423"/>
            <a:ext cx="7559676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3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Soirée Gala et bal du 7</a:t>
            </a:r>
            <a:r>
              <a:rPr lang="fr-FR" sz="3300" b="1" cap="small" spc="200" baseline="300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e</a:t>
            </a:r>
            <a:r>
              <a:rPr lang="fr-FR" sz="33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 Art</a:t>
            </a:r>
            <a:br>
              <a:rPr lang="fr-FR" sz="20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</a:br>
            <a:r>
              <a:rPr lang="fr-FR" sz="2500" b="1" cap="small" spc="250" dirty="0">
                <a:solidFill>
                  <a:srgbClr val="B79250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« Les films des années 60 »</a:t>
            </a:r>
          </a:p>
          <a:p>
            <a:pPr algn="ctr">
              <a:lnSpc>
                <a:spcPct val="100000"/>
              </a:lnSpc>
            </a:pPr>
            <a:endParaRPr lang="fr-FR" sz="105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CC875DE-8153-2E3B-B83B-92ED0AD4DBA6}"/>
              </a:ext>
            </a:extLst>
          </p:cNvPr>
          <p:cNvSpPr txBox="1">
            <a:spLocks/>
          </p:cNvSpPr>
          <p:nvPr/>
        </p:nvSpPr>
        <p:spPr>
          <a:xfrm>
            <a:off x="439620" y="2133148"/>
            <a:ext cx="6012941" cy="2399704"/>
          </a:xfrm>
          <a:prstGeom prst="rect">
            <a:avLst/>
          </a:prstGeom>
        </p:spPr>
        <p:txBody>
          <a:bodyPr vert="horz" lIns="41103" tIns="20552" rIns="41103" bIns="205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fr-FR" sz="17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700" b="1" spc="100" dirty="0">
                <a:solidFill>
                  <a:schemeClr val="bg1"/>
                </a:solidFill>
                <a:latin typeface="Caviar Dreams" panose="020B0402020204020504" pitchFamily="34" charset="0"/>
              </a:rPr>
              <a:t>Laurent </a:t>
            </a:r>
            <a:r>
              <a:rPr lang="fr-FR" sz="1700" b="1" cap="all" spc="100" dirty="0">
                <a:solidFill>
                  <a:schemeClr val="bg1"/>
                </a:solidFill>
                <a:latin typeface="Caviar Dreams" panose="020B0402020204020504" pitchFamily="34" charset="0"/>
              </a:rPr>
              <a:t>Poultier</a:t>
            </a:r>
            <a:r>
              <a:rPr lang="fr-FR" sz="1700" b="1" cap="small" spc="100" dirty="0">
                <a:solidFill>
                  <a:schemeClr val="bg1"/>
                </a:solidFill>
                <a:latin typeface="Caviar Dreams" panose="020B0402020204020504" pitchFamily="34" charset="0"/>
              </a:rPr>
              <a:t> du </a:t>
            </a:r>
            <a:r>
              <a:rPr lang="fr-FR" sz="1700" b="1" cap="all" spc="100" dirty="0">
                <a:solidFill>
                  <a:schemeClr val="bg1"/>
                </a:solidFill>
                <a:latin typeface="Caviar Dreams" panose="020B0402020204020504" pitchFamily="34" charset="0"/>
              </a:rPr>
              <a:t>Mesnil</a:t>
            </a:r>
          </a:p>
          <a:p>
            <a:pPr>
              <a:lnSpc>
                <a:spcPct val="100000"/>
              </a:lnSpc>
            </a:pPr>
            <a:r>
              <a:rPr lang="fr-FR" sz="1500" dirty="0">
                <a:solidFill>
                  <a:srgbClr val="B79250"/>
                </a:solidFill>
                <a:latin typeface="Caviar Dreams" panose="020B0402020204020504" pitchFamily="34" charset="0"/>
              </a:rPr>
              <a:t>Président de l’Association </a:t>
            </a:r>
          </a:p>
          <a:p>
            <a:pPr>
              <a:lnSpc>
                <a:spcPct val="100000"/>
              </a:lnSpc>
            </a:pPr>
            <a:r>
              <a:rPr lang="fr-FR" sz="1500" dirty="0">
                <a:solidFill>
                  <a:srgbClr val="B79250"/>
                </a:solidFill>
                <a:latin typeface="Caviar Dreams" panose="020B0402020204020504" pitchFamily="34" charset="0"/>
              </a:rPr>
              <a:t>du Cercle de France</a:t>
            </a:r>
          </a:p>
          <a:p>
            <a:pPr>
              <a:lnSpc>
                <a:spcPct val="100000"/>
              </a:lnSpc>
            </a:pP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&amp; </a:t>
            </a:r>
          </a:p>
          <a:p>
            <a:pPr>
              <a:lnSpc>
                <a:spcPct val="100000"/>
              </a:lnSpc>
            </a:pPr>
            <a:r>
              <a:rPr lang="fr-FR" sz="1700" b="1" spc="150" dirty="0">
                <a:solidFill>
                  <a:schemeClr val="bg1"/>
                </a:solidFill>
                <a:latin typeface="Caviar Dreams" panose="020B0402020204020504" pitchFamily="34" charset="0"/>
              </a:rPr>
              <a:t>Xin WANG</a:t>
            </a:r>
          </a:p>
          <a:p>
            <a:pPr>
              <a:lnSpc>
                <a:spcPct val="100000"/>
              </a:lnSpc>
            </a:pPr>
            <a:r>
              <a:rPr lang="fr-FR" sz="1500" dirty="0">
                <a:solidFill>
                  <a:srgbClr val="B79250"/>
                </a:solidFill>
                <a:latin typeface="Caviar Dreams" panose="020B0402020204020504" pitchFamily="34" charset="0"/>
              </a:rPr>
              <a:t>Productrice, Réalisatrice et Actrice</a:t>
            </a:r>
          </a:p>
          <a:p>
            <a:pPr>
              <a:lnSpc>
                <a:spcPct val="100000"/>
              </a:lnSpc>
            </a:pPr>
            <a:endParaRPr lang="fr-FR" sz="700" dirty="0">
              <a:solidFill>
                <a:srgbClr val="B79250"/>
              </a:solidFill>
              <a:latin typeface="Caviar Dreams" panose="020B04020202040205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500" dirty="0">
                <a:solidFill>
                  <a:srgbClr val="B79250"/>
                </a:solidFill>
                <a:latin typeface="Caviar Dreams" panose="020B0402020204020504" pitchFamily="34" charset="0"/>
              </a:rPr>
              <a:t>avec la participation exceptionnelle </a:t>
            </a:r>
          </a:p>
          <a:p>
            <a:pPr>
              <a:lnSpc>
                <a:spcPct val="100000"/>
              </a:lnSpc>
            </a:pPr>
            <a:r>
              <a:rPr lang="fr-FR" sz="1500" dirty="0">
                <a:solidFill>
                  <a:srgbClr val="B79250"/>
                </a:solidFill>
                <a:latin typeface="Caviar Dreams" panose="020B0402020204020504" pitchFamily="34" charset="0"/>
              </a:rPr>
              <a:t>de la Cantatrice </a:t>
            </a:r>
            <a:r>
              <a:rPr lang="fr-FR" sz="1700" spc="100" dirty="0">
                <a:solidFill>
                  <a:schemeClr val="bg1"/>
                </a:solidFill>
                <a:latin typeface="Caviar Dreams" panose="020B0402020204020504" pitchFamily="34" charset="0"/>
              </a:rPr>
              <a:t>Daria DAVIDOFF</a:t>
            </a:r>
          </a:p>
          <a:p>
            <a:pPr>
              <a:lnSpc>
                <a:spcPct val="100000"/>
              </a:lnSpc>
            </a:pPr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000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br>
              <a:rPr lang="fr-FR" sz="1900" dirty="0">
                <a:solidFill>
                  <a:schemeClr val="bg1"/>
                </a:solidFill>
                <a:latin typeface="EcuyerDAX" pitchFamily="2" charset="0"/>
              </a:rPr>
            </a:br>
            <a:endParaRPr lang="fr-FR" sz="1900" dirty="0">
              <a:solidFill>
                <a:schemeClr val="bg1"/>
              </a:solidFill>
              <a:latin typeface="EcuyerDAX" pitchFamily="2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4F46433-2F71-9F37-D2E4-6A5AC5B8DCF2}"/>
              </a:ext>
            </a:extLst>
          </p:cNvPr>
          <p:cNvSpPr txBox="1">
            <a:spLocks/>
          </p:cNvSpPr>
          <p:nvPr/>
        </p:nvSpPr>
        <p:spPr>
          <a:xfrm>
            <a:off x="2989862" y="8445959"/>
            <a:ext cx="4027652" cy="1337807"/>
          </a:xfrm>
          <a:prstGeom prst="rect">
            <a:avLst/>
          </a:prstGeom>
        </p:spPr>
        <p:txBody>
          <a:bodyPr vert="horz" lIns="41103" tIns="20552" rIns="41103" bIns="205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fr-FR" sz="10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500" spc="-20" dirty="0">
                <a:solidFill>
                  <a:schemeClr val="bg1"/>
                </a:solidFill>
                <a:latin typeface="Caviar Dreams" panose="020B0402020204020504" pitchFamily="34" charset="0"/>
              </a:rPr>
              <a:t>avec l’aide précieuse de </a:t>
            </a:r>
          </a:p>
          <a:p>
            <a:pPr algn="r">
              <a:lnSpc>
                <a:spcPct val="100000"/>
              </a:lnSpc>
            </a:pPr>
            <a:r>
              <a:rPr lang="fr-FR" sz="1500" spc="-20" dirty="0">
                <a:solidFill>
                  <a:schemeClr val="bg1"/>
                </a:solidFill>
                <a:latin typeface="Caviar Dreams" panose="020B0402020204020504" pitchFamily="34" charset="0"/>
              </a:rPr>
              <a:t>Sarah-Chloé Barbier</a:t>
            </a:r>
          </a:p>
          <a:p>
            <a:pPr algn="r">
              <a:lnSpc>
                <a:spcPct val="100000"/>
              </a:lnSpc>
            </a:pPr>
            <a:r>
              <a:rPr lang="fr-FR" sz="1500" spc="-20" dirty="0">
                <a:solidFill>
                  <a:schemeClr val="bg1"/>
                </a:solidFill>
                <a:latin typeface="Caviar Dreams" panose="020B0402020204020504" pitchFamily="34" charset="0"/>
              </a:rPr>
              <a:t>Nathan </a:t>
            </a:r>
            <a:r>
              <a:rPr lang="fr-FR" sz="1500" spc="-20" dirty="0" err="1">
                <a:solidFill>
                  <a:schemeClr val="bg1"/>
                </a:solidFill>
                <a:latin typeface="Caviar Dreams" panose="020B0402020204020504" pitchFamily="34" charset="0"/>
              </a:rPr>
              <a:t>Baudy</a:t>
            </a:r>
            <a:r>
              <a:rPr lang="fr-FR" sz="1500" spc="-20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fr-FR" sz="1500" spc="-20" dirty="0" err="1">
                <a:solidFill>
                  <a:schemeClr val="bg1"/>
                </a:solidFill>
                <a:latin typeface="Caviar Dreams" panose="020B0402020204020504" pitchFamily="34" charset="0"/>
              </a:rPr>
              <a:t>Floc’h</a:t>
            </a:r>
            <a:br>
              <a:rPr lang="fr-FR" sz="1900" dirty="0">
                <a:solidFill>
                  <a:schemeClr val="bg1"/>
                </a:solidFill>
                <a:latin typeface="EcuyerDAX" pitchFamily="2" charset="0"/>
              </a:rPr>
            </a:br>
            <a:endParaRPr lang="fr-FR" sz="1900" dirty="0">
              <a:solidFill>
                <a:schemeClr val="bg1"/>
              </a:solidFill>
              <a:latin typeface="EcuyerDAX" pitchFamily="2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CB677EE-FADB-FDA6-781D-86820FC3F31C}"/>
              </a:ext>
            </a:extLst>
          </p:cNvPr>
          <p:cNvSpPr txBox="1">
            <a:spLocks/>
          </p:cNvSpPr>
          <p:nvPr/>
        </p:nvSpPr>
        <p:spPr>
          <a:xfrm>
            <a:off x="3187049" y="6448834"/>
            <a:ext cx="3838931" cy="1337807"/>
          </a:xfrm>
          <a:prstGeom prst="rect">
            <a:avLst/>
          </a:prstGeom>
        </p:spPr>
        <p:txBody>
          <a:bodyPr vert="horz" lIns="41103" tIns="20552" rIns="41103" bIns="205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10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500" spc="-20" dirty="0">
                <a:solidFill>
                  <a:schemeClr val="bg1"/>
                </a:solidFill>
                <a:latin typeface="Caviar Dreams" panose="020B0402020204020504" pitchFamily="34" charset="0"/>
              </a:rPr>
              <a:t>ont l’honneur et le plaisir </a:t>
            </a:r>
          </a:p>
          <a:p>
            <a:pPr algn="r">
              <a:lnSpc>
                <a:spcPct val="100000"/>
              </a:lnSpc>
            </a:pPr>
            <a:r>
              <a:rPr lang="fr-FR" sz="1500" spc="-20" dirty="0">
                <a:solidFill>
                  <a:schemeClr val="bg1"/>
                </a:solidFill>
                <a:latin typeface="Caviar Dreams" panose="020B0402020204020504" pitchFamily="34" charset="0"/>
              </a:rPr>
              <a:t>de vous convier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à la </a:t>
            </a:r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Soirée de Gala </a:t>
            </a:r>
          </a:p>
          <a:p>
            <a:pPr algn="r">
              <a:lnSpc>
                <a:spcPct val="100000"/>
              </a:lnSpc>
            </a:pPr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et Bal du 7</a:t>
            </a:r>
            <a:r>
              <a:rPr lang="fr-FR" sz="1500" b="1" baseline="30000" dirty="0">
                <a:solidFill>
                  <a:schemeClr val="bg1"/>
                </a:solidFill>
                <a:latin typeface="Caviar Dreams" panose="020B0402020204020504" pitchFamily="34" charset="0"/>
              </a:rPr>
              <a:t>e</a:t>
            </a:r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 Art</a:t>
            </a:r>
            <a:br>
              <a:rPr lang="fr-FR" sz="1900" dirty="0">
                <a:solidFill>
                  <a:schemeClr val="bg1"/>
                </a:solidFill>
                <a:latin typeface="EcuyerDAX" pitchFamily="2" charset="0"/>
              </a:rPr>
            </a:br>
            <a:endParaRPr lang="fr-FR" sz="1900" dirty="0">
              <a:solidFill>
                <a:schemeClr val="bg1"/>
              </a:solidFill>
              <a:latin typeface="EcuyerDAX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3EEF6D-731C-9DD1-5318-689153579626}"/>
              </a:ext>
            </a:extLst>
          </p:cNvPr>
          <p:cNvSpPr txBox="1">
            <a:spLocks/>
          </p:cNvSpPr>
          <p:nvPr/>
        </p:nvSpPr>
        <p:spPr>
          <a:xfrm>
            <a:off x="439619" y="3920463"/>
            <a:ext cx="3536738" cy="1483952"/>
          </a:xfrm>
          <a:prstGeom prst="rect">
            <a:avLst/>
          </a:prstGeom>
        </p:spPr>
        <p:txBody>
          <a:bodyPr vert="horz" lIns="41103" tIns="20552" rIns="41103" bIns="205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et le concours de l’Association </a:t>
            </a:r>
          </a:p>
          <a:p>
            <a:pPr>
              <a:lnSpc>
                <a:spcPct val="100000"/>
              </a:lnSpc>
            </a:pPr>
            <a:r>
              <a:rPr lang="fr-FR" sz="1700" dirty="0">
                <a:solidFill>
                  <a:srgbClr val="B79250"/>
                </a:solidFill>
                <a:latin typeface="Caviar Dreams" panose="020B0402020204020504" pitchFamily="34" charset="0"/>
              </a:rPr>
              <a:t>Carnet de Bals</a:t>
            </a:r>
          </a:p>
          <a:p>
            <a:pPr>
              <a:lnSpc>
                <a:spcPct val="100000"/>
              </a:lnSpc>
            </a:pP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Présidée par </a:t>
            </a:r>
          </a:p>
          <a:p>
            <a:pPr>
              <a:lnSpc>
                <a:spcPct val="100000"/>
              </a:lnSpc>
            </a:pPr>
            <a:r>
              <a:rPr lang="fr-FR" sz="1700" dirty="0">
                <a:solidFill>
                  <a:srgbClr val="B79250"/>
                </a:solidFill>
                <a:latin typeface="Caviar Dreams" panose="020B0402020204020504" pitchFamily="34" charset="0"/>
              </a:rPr>
              <a:t>Arnaud de </a:t>
            </a:r>
            <a:r>
              <a:rPr lang="fr-FR" sz="1700" dirty="0" err="1">
                <a:solidFill>
                  <a:srgbClr val="B79250"/>
                </a:solidFill>
                <a:latin typeface="Caviar Dreams" panose="020B0402020204020504" pitchFamily="34" charset="0"/>
              </a:rPr>
              <a:t>Gioanni</a:t>
            </a:r>
            <a:endParaRPr lang="fr-FR" sz="1900" dirty="0">
              <a:solidFill>
                <a:srgbClr val="B79250"/>
              </a:solidFill>
              <a:latin typeface="EcuyerDAX" pitchFamily="2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86E0DE3-2BBD-BE0B-049F-0271CE449A62}"/>
              </a:ext>
            </a:extLst>
          </p:cNvPr>
          <p:cNvSpPr txBox="1">
            <a:spLocks/>
          </p:cNvSpPr>
          <p:nvPr/>
        </p:nvSpPr>
        <p:spPr>
          <a:xfrm>
            <a:off x="2443698" y="7261324"/>
            <a:ext cx="4582282" cy="1712702"/>
          </a:xfrm>
          <a:prstGeom prst="rect">
            <a:avLst/>
          </a:prstGeom>
        </p:spPr>
        <p:txBody>
          <a:bodyPr vert="horz" lIns="41103" tIns="20552" rIns="41103" bIns="205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1000" dirty="0">
              <a:latin typeface="Caviar Dreams" panose="020B0402020204020504" pitchFamily="34" charset="0"/>
            </a:endParaRPr>
          </a:p>
          <a:p>
            <a:pPr>
              <a:lnSpc>
                <a:spcPct val="100000"/>
              </a:lnSpc>
            </a:pPr>
            <a:endParaRPr lang="fr-FR" sz="1400" dirty="0"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700" dirty="0">
                <a:solidFill>
                  <a:srgbClr val="B79250"/>
                </a:solidFill>
                <a:latin typeface="Caviar Dreams" panose="020B0402020204020504" pitchFamily="34" charset="0"/>
              </a:rPr>
              <a:t>Le </a:t>
            </a:r>
            <a:r>
              <a:rPr lang="fr-FR" sz="1700" b="1" dirty="0">
                <a:solidFill>
                  <a:srgbClr val="B79250"/>
                </a:solidFill>
                <a:latin typeface="Caviar Dreams" panose="020B0402020204020504" pitchFamily="34" charset="0"/>
              </a:rPr>
              <a:t>vendredi 31 octobre 2025</a:t>
            </a:r>
            <a:endParaRPr lang="fr-FR" sz="1700" dirty="0">
              <a:solidFill>
                <a:srgbClr val="B79250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Salons Opéra et Ravel (M.H.) </a:t>
            </a:r>
          </a:p>
          <a:p>
            <a:pPr algn="r">
              <a:lnSpc>
                <a:spcPct val="100000"/>
              </a:lnSpc>
            </a:pP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de l’InterContinental Paris Le Grand</a:t>
            </a:r>
            <a:br>
              <a:rPr lang="fr-FR" sz="1900" dirty="0">
                <a:solidFill>
                  <a:schemeClr val="bg1"/>
                </a:solidFill>
                <a:latin typeface="EcuyerDAX" pitchFamily="2" charset="0"/>
              </a:rPr>
            </a:br>
            <a:endParaRPr lang="fr-FR" sz="1900" dirty="0">
              <a:solidFill>
                <a:schemeClr val="bg1"/>
              </a:solidFill>
              <a:latin typeface="EcuyerDA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1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texte, conception&#10;&#10;Le contenu généré par l’IA peut être incorrect.">
            <a:extLst>
              <a:ext uri="{FF2B5EF4-FFF2-40B4-BE49-F238E27FC236}">
                <a16:creationId xmlns:a16="http://schemas.microsoft.com/office/drawing/2014/main" id="{E0B00AD8-8C26-AF22-E296-18828BE87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31658" r="58720" b="49419"/>
          <a:stretch>
            <a:fillRect/>
          </a:stretch>
        </p:blipFill>
        <p:spPr>
          <a:xfrm>
            <a:off x="0" y="0"/>
            <a:ext cx="7587160" cy="106918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6725668-DD50-B1CD-16E3-6FD016626D1D}"/>
              </a:ext>
            </a:extLst>
          </p:cNvPr>
          <p:cNvSpPr txBox="1"/>
          <p:nvPr/>
        </p:nvSpPr>
        <p:spPr>
          <a:xfrm>
            <a:off x="773950" y="1537890"/>
            <a:ext cx="4779508" cy="777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cap="all" dirty="0">
                <a:solidFill>
                  <a:schemeClr val="bg1"/>
                </a:solidFill>
                <a:latin typeface="Caviar Dreams" panose="020B0402020204020504" pitchFamily="34" charset="0"/>
              </a:rPr>
              <a:t>Programme</a:t>
            </a:r>
          </a:p>
          <a:p>
            <a:endParaRPr lang="fr-FR" sz="7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r>
              <a:rPr lang="fr-FR" sz="1900" b="1" dirty="0">
                <a:solidFill>
                  <a:srgbClr val="B79250"/>
                </a:solidFill>
                <a:latin typeface="Caviar Dreams" panose="020B0402020204020504" pitchFamily="34" charset="0"/>
              </a:rPr>
              <a:t>Première partie de soirée</a:t>
            </a:r>
          </a:p>
          <a:p>
            <a:endParaRPr lang="fr-FR" sz="14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18H00</a:t>
            </a:r>
          </a:p>
          <a:p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Accueil tapis rouge</a:t>
            </a:r>
          </a:p>
          <a:p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Accueil avec photographes et caméramans</a:t>
            </a:r>
          </a:p>
          <a:p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Ouverture du studio </a:t>
            </a:r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N Studio </a:t>
            </a:r>
            <a:r>
              <a:rPr lang="fr-FR" sz="1500" b="1" dirty="0" err="1">
                <a:solidFill>
                  <a:srgbClr val="B79250"/>
                </a:solidFill>
                <a:latin typeface="Caviar Dreams" panose="020B0402020204020504" pitchFamily="34" charset="0"/>
              </a:rPr>
              <a:t>Photography</a:t>
            </a:r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 Paris</a:t>
            </a:r>
          </a:p>
          <a:p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(réalisation de portrait cinématographique)</a:t>
            </a:r>
          </a:p>
          <a:p>
            <a:endParaRPr lang="fr-FR" sz="14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18h30</a:t>
            </a:r>
          </a:p>
          <a:p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Récital exceptionnel de la Cantatrice </a:t>
            </a:r>
          </a:p>
          <a:p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Daria DAVIDOFF</a:t>
            </a:r>
          </a:p>
          <a:p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Once </a:t>
            </a:r>
            <a:r>
              <a:rPr lang="fr-FR" sz="1500" dirty="0" err="1">
                <a:solidFill>
                  <a:schemeClr val="bg1"/>
                </a:solidFill>
                <a:latin typeface="Caviar Dreams" panose="020B0402020204020504" pitchFamily="34" charset="0"/>
              </a:rPr>
              <a:t>Upon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 A Time In The West</a:t>
            </a:r>
          </a:p>
          <a:p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Les parapluies de Cherbourg</a:t>
            </a:r>
          </a:p>
          <a:p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Over the Rainbow</a:t>
            </a:r>
          </a:p>
          <a:p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The </a:t>
            </a:r>
            <a:r>
              <a:rPr lang="fr-FR" sz="1500" dirty="0" err="1">
                <a:solidFill>
                  <a:schemeClr val="bg1"/>
                </a:solidFill>
                <a:latin typeface="Caviar Dreams" panose="020B0402020204020504" pitchFamily="34" charset="0"/>
              </a:rPr>
              <a:t>shadow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 of </a:t>
            </a:r>
            <a:r>
              <a:rPr lang="fr-FR" sz="1500" dirty="0" err="1">
                <a:solidFill>
                  <a:schemeClr val="bg1"/>
                </a:solidFill>
                <a:latin typeface="Caviar Dreams" panose="020B0402020204020504" pitchFamily="34" charset="0"/>
              </a:rPr>
              <a:t>your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fr-FR" sz="1500" dirty="0" err="1">
                <a:solidFill>
                  <a:schemeClr val="bg1"/>
                </a:solidFill>
                <a:latin typeface="Caviar Dreams" panose="020B0402020204020504" pitchFamily="34" charset="0"/>
              </a:rPr>
              <a:t>smile</a:t>
            </a:r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Etc.</a:t>
            </a:r>
          </a:p>
          <a:p>
            <a:endParaRPr lang="fr-FR" sz="14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18h50</a:t>
            </a:r>
            <a:endParaRPr lang="fr-FR" sz="10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Caviar Dreams" panose="020B0402020204020504" pitchFamily="34" charset="0"/>
              </a:rPr>
              <a:t>Cocktail </a:t>
            </a:r>
          </a:p>
          <a:p>
            <a:r>
              <a:rPr lang="fr-FR" sz="1600" b="1" dirty="0">
                <a:solidFill>
                  <a:schemeClr val="bg1"/>
                </a:solidFill>
                <a:latin typeface="Caviar Dreams" panose="020B0402020204020504" pitchFamily="34" charset="0"/>
              </a:rPr>
              <a:t>Hommage à James Bond</a:t>
            </a:r>
          </a:p>
          <a:p>
            <a:endParaRPr lang="fr-FR" sz="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r>
              <a:rPr lang="fr-FR" sz="1600" dirty="0">
                <a:solidFill>
                  <a:schemeClr val="bg1"/>
                </a:solidFill>
                <a:latin typeface="Caviar Dreams" panose="020B0402020204020504" pitchFamily="34" charset="0"/>
              </a:rPr>
              <a:t>- Ouverture des tables de jeux </a:t>
            </a:r>
          </a:p>
          <a:p>
            <a:r>
              <a:rPr lang="fr-FR" sz="1600" dirty="0">
                <a:solidFill>
                  <a:schemeClr val="bg1"/>
                </a:solidFill>
                <a:latin typeface="Caviar Dreams" panose="020B0402020204020504" pitchFamily="34" charset="0"/>
              </a:rPr>
              <a:t>  Casino Royal </a:t>
            </a:r>
          </a:p>
          <a:p>
            <a:r>
              <a:rPr lang="fr-FR" sz="1600" dirty="0">
                <a:solidFill>
                  <a:schemeClr val="bg1"/>
                </a:solidFill>
                <a:latin typeface="Caviar Dreams" panose="020B0402020204020504" pitchFamily="34" charset="0"/>
              </a:rPr>
              <a:t>  pour les VIP</a:t>
            </a:r>
          </a:p>
          <a:p>
            <a:r>
              <a:rPr lang="fr-FR" sz="1600" dirty="0">
                <a:solidFill>
                  <a:schemeClr val="bg1"/>
                </a:solidFill>
                <a:latin typeface="Caviar Dreams" panose="020B0402020204020504" pitchFamily="34" charset="0"/>
              </a:rPr>
              <a:t>- Animations </a:t>
            </a:r>
          </a:p>
          <a:p>
            <a:r>
              <a:rPr lang="fr-FR" sz="1600" dirty="0">
                <a:solidFill>
                  <a:schemeClr val="bg1"/>
                </a:solidFill>
                <a:latin typeface="Caviar Dreams" panose="020B0402020204020504" pitchFamily="34" charset="0"/>
              </a:rPr>
              <a:t>  </a:t>
            </a:r>
            <a:r>
              <a:rPr lang="fr-FR" sz="1600" spc="-30" dirty="0">
                <a:solidFill>
                  <a:schemeClr val="bg1"/>
                </a:solidFill>
                <a:latin typeface="Caviar Dreams" panose="020B0402020204020504" pitchFamily="34" charset="0"/>
              </a:rPr>
              <a:t>surprises liées aux</a:t>
            </a:r>
          </a:p>
          <a:p>
            <a:r>
              <a:rPr lang="fr-FR" sz="1600" spc="-30" dirty="0">
                <a:solidFill>
                  <a:schemeClr val="bg1"/>
                </a:solidFill>
                <a:latin typeface="Caviar Dreams" panose="020B0402020204020504" pitchFamily="34" charset="0"/>
              </a:rPr>
              <a:t>  films des années 60</a:t>
            </a:r>
          </a:p>
          <a:p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>
              <a:lnSpc>
                <a:spcPts val="2100"/>
              </a:lnSpc>
            </a:pPr>
            <a:endParaRPr lang="fr-FR" sz="15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>
              <a:lnSpc>
                <a:spcPts val="2100"/>
              </a:lnSpc>
            </a:pPr>
            <a:endParaRPr lang="fr-FR" sz="15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>
              <a:lnSpc>
                <a:spcPts val="2100"/>
              </a:lnSpc>
            </a:pPr>
            <a:endParaRPr lang="fr-FR" sz="14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0EDB7B-03F3-9B11-4134-D513610B698C}"/>
              </a:ext>
            </a:extLst>
          </p:cNvPr>
          <p:cNvSpPr txBox="1"/>
          <p:nvPr/>
        </p:nvSpPr>
        <p:spPr>
          <a:xfrm>
            <a:off x="0" y="385422"/>
            <a:ext cx="7587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3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Soirée Gala et bal du 7</a:t>
            </a:r>
            <a:r>
              <a:rPr lang="fr-FR" sz="3300" b="1" cap="small" spc="200" baseline="300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e</a:t>
            </a:r>
            <a:r>
              <a:rPr lang="fr-FR" sz="33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 Art</a:t>
            </a:r>
            <a:br>
              <a:rPr lang="fr-FR" sz="20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</a:br>
            <a:r>
              <a:rPr lang="fr-FR" sz="2500" b="1" cap="small" spc="250" dirty="0">
                <a:solidFill>
                  <a:srgbClr val="B79250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« Les films des années 60 »</a:t>
            </a:r>
          </a:p>
        </p:txBody>
      </p:sp>
    </p:spTree>
    <p:extLst>
      <p:ext uri="{BB962C8B-B14F-4D97-AF65-F5344CB8AC3E}">
        <p14:creationId xmlns:p14="http://schemas.microsoft.com/office/powerpoint/2010/main" val="332795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89D8-226F-B700-AF18-0E23B06E5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, texte, conception&#10;&#10;Le contenu généré par l’IA peut être incorrect.">
            <a:extLst>
              <a:ext uri="{FF2B5EF4-FFF2-40B4-BE49-F238E27FC236}">
                <a16:creationId xmlns:a16="http://schemas.microsoft.com/office/drawing/2014/main" id="{04884BD8-F692-F1D2-BAFB-B35239EAD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32448" r="61749" b="48629"/>
          <a:stretch>
            <a:fillRect/>
          </a:stretch>
        </p:blipFill>
        <p:spPr>
          <a:xfrm flipH="1">
            <a:off x="0" y="13705"/>
            <a:ext cx="7559674" cy="106918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E91C53D-EDFE-94A2-3D1D-45EF6E2839C6}"/>
              </a:ext>
            </a:extLst>
          </p:cNvPr>
          <p:cNvSpPr txBox="1"/>
          <p:nvPr/>
        </p:nvSpPr>
        <p:spPr>
          <a:xfrm>
            <a:off x="-11328" y="446003"/>
            <a:ext cx="7571003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3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Soirée Gala et bal du 7</a:t>
            </a:r>
            <a:r>
              <a:rPr lang="fr-FR" sz="3300" b="1" cap="small" spc="200" baseline="300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e</a:t>
            </a:r>
            <a:r>
              <a:rPr lang="fr-FR" sz="33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 Art</a:t>
            </a:r>
            <a:br>
              <a:rPr lang="fr-FR" sz="20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</a:br>
            <a:r>
              <a:rPr lang="fr-FR" sz="2500" b="1" cap="small" spc="250" dirty="0">
                <a:solidFill>
                  <a:srgbClr val="B79250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« Les films des années 60 »</a:t>
            </a:r>
          </a:p>
          <a:p>
            <a:pPr algn="ctr">
              <a:lnSpc>
                <a:spcPct val="100000"/>
              </a:lnSpc>
            </a:pPr>
            <a:endParaRPr lang="fr-FR" sz="105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B8DC7E-D0C5-6808-750F-339C6B57116B}"/>
              </a:ext>
            </a:extLst>
          </p:cNvPr>
          <p:cNvSpPr txBox="1"/>
          <p:nvPr/>
        </p:nvSpPr>
        <p:spPr>
          <a:xfrm>
            <a:off x="1878676" y="1641679"/>
            <a:ext cx="5011160" cy="953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900" b="1" cap="all" spc="30" dirty="0">
                <a:solidFill>
                  <a:schemeClr val="bg1"/>
                </a:solidFill>
                <a:latin typeface="Caviar Dreams" panose="020B0402020204020504" pitchFamily="34" charset="0"/>
              </a:rPr>
              <a:t>Programme</a:t>
            </a:r>
          </a:p>
          <a:p>
            <a:pPr algn="r"/>
            <a:endParaRPr lang="fr-FR" sz="7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/>
            <a:r>
              <a:rPr lang="fr-FR" sz="1900" b="1" dirty="0">
                <a:solidFill>
                  <a:srgbClr val="B79250"/>
                </a:solidFill>
                <a:latin typeface="Caviar Dreams" panose="020B0402020204020504" pitchFamily="34" charset="0"/>
              </a:rPr>
              <a:t>Seconde partie de soirée</a:t>
            </a:r>
          </a:p>
          <a:p>
            <a:pPr algn="r"/>
            <a:endParaRPr lang="fr-FR" sz="15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/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20h</a:t>
            </a:r>
          </a:p>
          <a:p>
            <a:pPr algn="r"/>
            <a:r>
              <a:rPr lang="fr-FR" sz="1500" b="1" spc="30" dirty="0">
                <a:solidFill>
                  <a:srgbClr val="B79250"/>
                </a:solidFill>
                <a:latin typeface="Caviar Dreams" panose="020B0402020204020504" pitchFamily="34" charset="0"/>
              </a:rPr>
              <a:t>DÎNER DE GALA ET BAL</a:t>
            </a:r>
            <a:endParaRPr lang="fr-FR" sz="1500" b="1" spc="3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/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Repas en quatre actes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, 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		réalisé par le </a:t>
            </a:r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Chef Laurent ANDRÉ</a:t>
            </a:r>
            <a:r>
              <a:rPr lang="fr-FR" sz="1500" dirty="0">
                <a:solidFill>
                  <a:srgbClr val="B79250"/>
                </a:solidFill>
                <a:latin typeface="Caviar Dreams" panose="020B0402020204020504" pitchFamily="34" charset="0"/>
              </a:rPr>
              <a:t>, </a:t>
            </a:r>
          </a:p>
          <a:p>
            <a:pPr algn="r"/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/>
            <a:r>
              <a:rPr lang="fr-FR" sz="1500" b="1" spc="30" dirty="0">
                <a:solidFill>
                  <a:srgbClr val="B79250"/>
                </a:solidFill>
                <a:latin typeface="Caviar Dreams" panose="020B0402020204020504" pitchFamily="34" charset="0"/>
              </a:rPr>
              <a:t>PENDANT LE DÎNER </a:t>
            </a:r>
            <a:r>
              <a:rPr lang="fr-FR" sz="1500" b="1" spc="100" dirty="0">
                <a:solidFill>
                  <a:srgbClr val="B79250"/>
                </a:solidFill>
                <a:latin typeface="Caviar Dreams" panose="020B0402020204020504" pitchFamily="34" charset="0"/>
              </a:rPr>
              <a:t>:</a:t>
            </a:r>
          </a:p>
          <a:p>
            <a:pPr algn="r"/>
            <a:endParaRPr lang="fr-FR" sz="1000" b="1" spc="1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/>
            <a:r>
              <a:rPr lang="fr-FR" sz="1500" b="1" spc="100" dirty="0">
                <a:solidFill>
                  <a:schemeClr val="bg1"/>
                </a:solidFill>
                <a:latin typeface="Caviar Dreams" panose="020B0402020204020504" pitchFamily="34" charset="0"/>
              </a:rPr>
              <a:t>Hommage à James Bond par </a:t>
            </a:r>
            <a:r>
              <a:rPr lang="fr-FR" sz="1500" b="1" spc="100" dirty="0">
                <a:solidFill>
                  <a:srgbClr val="B79250"/>
                </a:solidFill>
                <a:latin typeface="Caviar Dreams" panose="020B0402020204020504" pitchFamily="34" charset="0"/>
              </a:rPr>
              <a:t>Sacha BOUTROS</a:t>
            </a:r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</a:t>
            </a:r>
            <a:r>
              <a:rPr lang="fr-FR" sz="1500" dirty="0" err="1">
                <a:solidFill>
                  <a:schemeClr val="bg1"/>
                </a:solidFill>
                <a:latin typeface="Caviar Dreams" panose="020B0402020204020504" pitchFamily="34" charset="0"/>
              </a:rPr>
              <a:t>Goldfinger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, 1964 et You </a:t>
            </a:r>
            <a:r>
              <a:rPr lang="fr-FR" sz="1500" dirty="0" err="1">
                <a:solidFill>
                  <a:schemeClr val="bg1"/>
                </a:solidFill>
                <a:latin typeface="Caviar Dreams" panose="020B0402020204020504" pitchFamily="34" charset="0"/>
              </a:rPr>
              <a:t>Only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 Live Twice,1967</a:t>
            </a:r>
          </a:p>
          <a:p>
            <a:pPr algn="r"/>
            <a:endParaRPr lang="fr-FR" sz="10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Remise de la Palme pour le plus beau costume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Vente aux enchères pour les VIP</a:t>
            </a:r>
          </a:p>
          <a:p>
            <a:pPr algn="r"/>
            <a:endParaRPr lang="fr-FR" sz="10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/>
            <a:r>
              <a:rPr lang="fr-FR" sz="1500" b="1" spc="30" dirty="0">
                <a:solidFill>
                  <a:srgbClr val="B79250"/>
                </a:solidFill>
                <a:latin typeface="Caviar Dreams" panose="020B0402020204020504" pitchFamily="34" charset="0"/>
              </a:rPr>
              <a:t>RECONSTITUTIONS DE SCÈNES DE BAL </a:t>
            </a:r>
          </a:p>
          <a:p>
            <a:pPr algn="r"/>
            <a:r>
              <a:rPr lang="fr-FR" sz="1500" b="1" spc="30" dirty="0">
                <a:solidFill>
                  <a:srgbClr val="B79250"/>
                </a:solidFill>
                <a:latin typeface="Caviar Dreams" panose="020B0402020204020504" pitchFamily="34" charset="0"/>
              </a:rPr>
              <a:t>DE FILMS DES ANNÉES 60</a:t>
            </a:r>
            <a:r>
              <a:rPr lang="fr-FR" sz="1500" dirty="0">
                <a:solidFill>
                  <a:srgbClr val="B79250"/>
                </a:solidFill>
                <a:latin typeface="Caviar Dreams" panose="020B0402020204020504" pitchFamily="34" charset="0"/>
              </a:rPr>
              <a:t>, 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parmi lesquelles :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Le Guépard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La Mélodie du bonheur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Les Demoiselles de Rochefort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Mon Dernier Tango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Docteur </a:t>
            </a:r>
            <a:r>
              <a:rPr lang="fr-FR" sz="1500" dirty="0" err="1">
                <a:solidFill>
                  <a:schemeClr val="bg1"/>
                </a:solidFill>
                <a:latin typeface="Caviar Dreams" panose="020B0402020204020504" pitchFamily="34" charset="0"/>
              </a:rPr>
              <a:t>Jivago</a:t>
            </a:r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- Guerre et Paix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 - </a:t>
            </a:r>
            <a:r>
              <a:rPr lang="fr-FR" sz="1500" dirty="0" err="1">
                <a:solidFill>
                  <a:schemeClr val="bg1"/>
                </a:solidFill>
                <a:latin typeface="Caviar Dreams" panose="020B0402020204020504" pitchFamily="34" charset="0"/>
              </a:rPr>
              <a:t>My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fr-FR" sz="1500" dirty="0" err="1">
                <a:solidFill>
                  <a:schemeClr val="bg1"/>
                </a:solidFill>
                <a:latin typeface="Caviar Dreams" panose="020B0402020204020504" pitchFamily="34" charset="0"/>
              </a:rPr>
              <a:t>Fair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 Lady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Etc.</a:t>
            </a:r>
          </a:p>
          <a:p>
            <a:pPr algn="r"/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/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22h </a:t>
            </a:r>
            <a:endParaRPr lang="fr-FR" sz="1500" b="1" spc="-30" dirty="0">
              <a:solidFill>
                <a:srgbClr val="B79250"/>
              </a:solidFill>
              <a:latin typeface="Caviar Dreams" panose="020B0402020204020504" pitchFamily="34" charset="0"/>
            </a:endParaRPr>
          </a:p>
          <a:p>
            <a:pPr algn="r"/>
            <a:r>
              <a:rPr lang="fr-FR" sz="1500" b="1" spc="30" dirty="0">
                <a:solidFill>
                  <a:srgbClr val="B79250"/>
                </a:solidFill>
                <a:latin typeface="Caviar Dreams" panose="020B0402020204020504" pitchFamily="34" charset="0"/>
              </a:rPr>
              <a:t>OUVERTURE </a:t>
            </a:r>
          </a:p>
          <a:p>
            <a:pPr algn="r"/>
            <a:r>
              <a:rPr lang="fr-FR" sz="1500" b="1" spc="30" dirty="0">
                <a:solidFill>
                  <a:srgbClr val="B79250"/>
                </a:solidFill>
                <a:latin typeface="Caviar Dreams" panose="020B0402020204020504" pitchFamily="34" charset="0"/>
              </a:rPr>
              <a:t>DU GRAND BAL</a:t>
            </a:r>
          </a:p>
          <a:p>
            <a:pPr algn="r"/>
            <a:r>
              <a:rPr lang="fr-FR" sz="1500" spc="-30" dirty="0">
                <a:solidFill>
                  <a:schemeClr val="bg1"/>
                </a:solidFill>
                <a:latin typeface="Caviar Dreams" panose="020B0402020204020504" pitchFamily="34" charset="0"/>
              </a:rPr>
              <a:t>   et de la soirée </a:t>
            </a:r>
          </a:p>
          <a:p>
            <a:pPr algn="r"/>
            <a:r>
              <a:rPr lang="fr-FR" sz="1500" spc="-30" dirty="0">
                <a:solidFill>
                  <a:schemeClr val="bg1"/>
                </a:solidFill>
                <a:latin typeface="Caviar Dreams" panose="020B0402020204020504" pitchFamily="34" charset="0"/>
              </a:rPr>
              <a:t>dansante, </a:t>
            </a:r>
          </a:p>
          <a:p>
            <a:pPr algn="r"/>
            <a:r>
              <a:rPr lang="fr-FR" sz="1500" spc="-30" dirty="0">
                <a:solidFill>
                  <a:schemeClr val="bg1"/>
                </a:solidFill>
                <a:latin typeface="Caviar Dreams" panose="020B0402020204020504" pitchFamily="34" charset="0"/>
              </a:rPr>
              <a:t>ouverte aux convives, </a:t>
            </a:r>
          </a:p>
          <a:p>
            <a:pPr algn="r"/>
            <a:r>
              <a:rPr lang="fr-FR" sz="1500" spc="-30" dirty="0">
                <a:solidFill>
                  <a:schemeClr val="bg1"/>
                </a:solidFill>
                <a:latin typeface="Caviar Dreams" panose="020B0402020204020504" pitchFamily="34" charset="0"/>
              </a:rPr>
              <a:t>	avec valses et musiques </a:t>
            </a:r>
          </a:p>
          <a:p>
            <a:pPr algn="r"/>
            <a:r>
              <a:rPr lang="fr-FR" sz="1500" spc="-30" dirty="0">
                <a:solidFill>
                  <a:schemeClr val="bg1"/>
                </a:solidFill>
                <a:latin typeface="Caviar Dreams" panose="020B0402020204020504" pitchFamily="34" charset="0"/>
              </a:rPr>
              <a:t>de films des années 60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				</a:t>
            </a:r>
          </a:p>
          <a:p>
            <a:pPr algn="r"/>
            <a:endParaRPr lang="fr-FR" sz="1500" b="1" dirty="0">
              <a:solidFill>
                <a:srgbClr val="B79250"/>
              </a:solidFill>
              <a:latin typeface="Caviar Dreams" panose="020B0402020204020504" pitchFamily="34" charset="0"/>
            </a:endParaRPr>
          </a:p>
          <a:p>
            <a:pPr lvl="5"/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                  </a:t>
            </a:r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>
              <a:lnSpc>
                <a:spcPts val="2100"/>
              </a:lnSpc>
            </a:pPr>
            <a:endParaRPr lang="fr-FR" sz="14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9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bronze, laiton, statue, art&#10;&#10;Le contenu généré par l’IA peut être incorrect.">
            <a:extLst>
              <a:ext uri="{FF2B5EF4-FFF2-40B4-BE49-F238E27FC236}">
                <a16:creationId xmlns:a16="http://schemas.microsoft.com/office/drawing/2014/main" id="{5956FDE1-7812-60EC-F5AC-748F30315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4" t="30586" r="6291" b="28383"/>
          <a:stretch>
            <a:fillRect/>
          </a:stretch>
        </p:blipFill>
        <p:spPr>
          <a:xfrm>
            <a:off x="-99387" y="0"/>
            <a:ext cx="7724267" cy="10691813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24E3AFF3-CB06-06AF-31CB-08A2C47035FE}"/>
              </a:ext>
            </a:extLst>
          </p:cNvPr>
          <p:cNvSpPr txBox="1">
            <a:spLocks/>
          </p:cNvSpPr>
          <p:nvPr/>
        </p:nvSpPr>
        <p:spPr>
          <a:xfrm>
            <a:off x="2572501" y="9667183"/>
            <a:ext cx="7559675" cy="3235517"/>
          </a:xfrm>
          <a:prstGeom prst="rect">
            <a:avLst/>
          </a:prstGeom>
        </p:spPr>
        <p:txBody>
          <a:bodyPr vert="horz" lIns="41103" tIns="20552" rIns="41103" bIns="205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1400" b="1" dirty="0">
              <a:solidFill>
                <a:srgbClr val="D7C24A"/>
              </a:solidFill>
              <a:latin typeface="Caviar Dreams" panose="020B0402020204020504" pitchFamily="34" charset="0"/>
            </a:endParaRPr>
          </a:p>
          <a:p>
            <a:pPr>
              <a:lnSpc>
                <a:spcPct val="100000"/>
              </a:lnSpc>
            </a:pPr>
            <a:endParaRPr lang="fr-FR" sz="1400" b="1" dirty="0">
              <a:solidFill>
                <a:srgbClr val="D7C24A"/>
              </a:solidFill>
              <a:latin typeface="Caviar Dreams" panose="020B04020202040205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900" dirty="0">
              <a:latin typeface="Caviar Dreams" panose="020B0402020204020504" pitchFamily="34" charset="0"/>
            </a:endParaRPr>
          </a:p>
        </p:txBody>
      </p:sp>
      <p:pic>
        <p:nvPicPr>
          <p:cNvPr id="13" name="Image 12" descr="Une image contenant bronze, laiton, statue, art&#10;&#10;Le contenu généré par l’IA peut être incorrect.">
            <a:extLst>
              <a:ext uri="{FF2B5EF4-FFF2-40B4-BE49-F238E27FC236}">
                <a16:creationId xmlns:a16="http://schemas.microsoft.com/office/drawing/2014/main" id="{7C6B7BAF-F703-E763-667D-47B93C1CC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t="2265" r="24492" b="1625"/>
          <a:stretch>
            <a:fillRect/>
          </a:stretch>
        </p:blipFill>
        <p:spPr>
          <a:xfrm>
            <a:off x="5336863" y="387495"/>
            <a:ext cx="4080604" cy="1030431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5E626CB-51DC-28CD-CE52-BD3A6CA9EB97}"/>
              </a:ext>
            </a:extLst>
          </p:cNvPr>
          <p:cNvSpPr txBox="1"/>
          <p:nvPr/>
        </p:nvSpPr>
        <p:spPr>
          <a:xfrm>
            <a:off x="-99386" y="514886"/>
            <a:ext cx="77242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3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Soirée Gala et bal du 7</a:t>
            </a:r>
            <a:r>
              <a:rPr lang="fr-FR" sz="3300" b="1" cap="small" spc="200" baseline="300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e</a:t>
            </a:r>
            <a:r>
              <a:rPr lang="fr-FR" sz="33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 Art</a:t>
            </a:r>
            <a:br>
              <a:rPr lang="fr-FR" sz="20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</a:br>
            <a:r>
              <a:rPr lang="fr-FR" sz="2500" b="1" cap="small" dirty="0">
                <a:solidFill>
                  <a:srgbClr val="B79250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« Les films des années 60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29FAF8-0407-8F07-AE44-35EA66483D51}"/>
              </a:ext>
            </a:extLst>
          </p:cNvPr>
          <p:cNvSpPr txBox="1"/>
          <p:nvPr/>
        </p:nvSpPr>
        <p:spPr>
          <a:xfrm>
            <a:off x="1257166" y="2053967"/>
            <a:ext cx="5011160" cy="842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cap="all" spc="30" dirty="0">
                <a:solidFill>
                  <a:schemeClr val="bg1"/>
                </a:solidFill>
                <a:latin typeface="Caviar Dreams" panose="020B0402020204020504" pitchFamily="34" charset="0"/>
              </a:rPr>
              <a:t>MENU DE GALA</a:t>
            </a:r>
          </a:p>
          <a:p>
            <a:pPr algn="ctr"/>
            <a:endParaRPr lang="fr-FR" sz="1500" b="1" dirty="0">
              <a:solidFill>
                <a:srgbClr val="B79250"/>
              </a:solidFill>
              <a:latin typeface="Caviar Dreams" panose="020B0402020204020504" pitchFamily="34" charset="0"/>
            </a:endParaRPr>
          </a:p>
          <a:p>
            <a:pPr algn="ctr"/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Laurent André, Chef Exécutif  </a:t>
            </a:r>
          </a:p>
          <a:p>
            <a:pPr algn="ctr"/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Yann Le </a:t>
            </a:r>
            <a:r>
              <a:rPr lang="fr-FR" sz="1500" b="1" dirty="0" err="1">
                <a:solidFill>
                  <a:srgbClr val="B79250"/>
                </a:solidFill>
                <a:latin typeface="Caviar Dreams" panose="020B0402020204020504" pitchFamily="34" charset="0"/>
              </a:rPr>
              <a:t>Quenven</a:t>
            </a:r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, Chef des Banquets</a:t>
            </a:r>
          </a:p>
          <a:p>
            <a:pPr algn="ctr"/>
            <a:endParaRPr lang="fr-FR" sz="1500" b="1" dirty="0">
              <a:solidFill>
                <a:srgbClr val="B79250"/>
              </a:solidFill>
              <a:latin typeface="Caviar Dreams" panose="020B0402020204020504" pitchFamily="34" charset="0"/>
            </a:endParaRPr>
          </a:p>
          <a:p>
            <a:pPr algn="ctr"/>
            <a:endParaRPr lang="fr-FR" sz="15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ACTE I</a:t>
            </a:r>
          </a:p>
          <a:p>
            <a:pPr algn="ctr"/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Mise en bouche</a:t>
            </a:r>
          </a:p>
          <a:p>
            <a:pPr algn="ctr"/>
            <a:endParaRPr lang="fr-FR" sz="15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ACTE II</a:t>
            </a:r>
          </a:p>
          <a:p>
            <a:pPr algn="ctr"/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Homard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Duxelles de champignons, endive, cœur de sucrine, vinaigrette noisette</a:t>
            </a:r>
          </a:p>
          <a:p>
            <a:pPr algn="ctr"/>
            <a:endParaRPr lang="fr-FR" sz="15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ACTE III</a:t>
            </a:r>
          </a:p>
          <a:p>
            <a:pPr algn="ctr"/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La Poularde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Farcie de foie gras et champignons des sous-bois, carottes, cèleri, pommes-de-terre, sauce Albufera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		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ACTE IV</a:t>
            </a:r>
          </a:p>
          <a:p>
            <a:pPr algn="ctr"/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La Galet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Insert mangue passion, </a:t>
            </a:r>
            <a:r>
              <a:rPr lang="fr-FR" sz="15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cheese</a:t>
            </a:r>
            <a:r>
              <a:rPr lang="fr-FR" sz="1500" b="1" dirty="0">
                <a:solidFill>
                  <a:schemeClr val="bg1"/>
                </a:solidFill>
                <a:latin typeface="Caviar Dreams" panose="020B0402020204020504" pitchFamily="34" charset="0"/>
              </a:rPr>
              <a:t> cake passion, feuillantine de noix de coco torréfiées, glace coco</a:t>
            </a:r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ctr"/>
            <a:endParaRPr lang="fr-FR" sz="1500" b="1" spc="1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ctr"/>
            <a:r>
              <a:rPr lang="fr-FR" sz="1500" b="1" spc="100" dirty="0">
                <a:solidFill>
                  <a:schemeClr val="bg1"/>
                </a:solidFill>
                <a:latin typeface="Caviar Dreams" panose="020B0402020204020504" pitchFamily="34" charset="0"/>
              </a:rPr>
              <a:t>VINS</a:t>
            </a:r>
            <a:endParaRPr lang="fr-FR" sz="1500" b="1" spc="3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ctr"/>
            <a:r>
              <a:rPr lang="fr-FR" sz="1500" dirty="0">
                <a:solidFill>
                  <a:srgbClr val="B79250"/>
                </a:solidFill>
                <a:latin typeface="Caviar Dreams" panose="020B0402020204020504" pitchFamily="34" charset="0"/>
              </a:rPr>
              <a:t>Bruno Paillard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, Champagne</a:t>
            </a:r>
          </a:p>
          <a:p>
            <a:pPr algn="ctr"/>
            <a:r>
              <a:rPr lang="fr-FR" sz="1500" dirty="0">
                <a:solidFill>
                  <a:srgbClr val="B79250"/>
                </a:solidFill>
                <a:latin typeface="Caviar Dreams" panose="020B0402020204020504" pitchFamily="34" charset="0"/>
              </a:rPr>
              <a:t>Domaine Laroche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, Chablis</a:t>
            </a:r>
          </a:p>
          <a:p>
            <a:pPr algn="ctr"/>
            <a:r>
              <a:rPr lang="fr-FR" sz="1500" dirty="0">
                <a:solidFill>
                  <a:srgbClr val="B79250"/>
                </a:solidFill>
                <a:latin typeface="Caviar Dreams" panose="020B0402020204020504" pitchFamily="34" charset="0"/>
              </a:rPr>
              <a:t>Les Capitans</a:t>
            </a:r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, AOC Juliénas</a:t>
            </a:r>
          </a:p>
          <a:p>
            <a:pPr algn="ctr"/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ctr"/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Caviar Dreams" panose="020B0402020204020504" pitchFamily="34" charset="0"/>
              </a:rPr>
              <a:t>Salon Opéra de l’InterContinental Paris Le Grand,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Classé Monument Historique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  <a:latin typeface="Caviar Dreams" panose="020B0402020204020504" pitchFamily="34" charset="0"/>
              </a:rPr>
              <a:t>				</a:t>
            </a:r>
          </a:p>
          <a:p>
            <a:pPr algn="ctr"/>
            <a:endParaRPr lang="fr-FR" sz="1500" b="1" dirty="0">
              <a:solidFill>
                <a:srgbClr val="B79250"/>
              </a:solidFill>
              <a:latin typeface="Caviar Dreams" panose="020B0402020204020504" pitchFamily="34" charset="0"/>
            </a:endParaRPr>
          </a:p>
          <a:p>
            <a:pPr lvl="5" algn="ctr"/>
            <a:r>
              <a:rPr lang="fr-FR" sz="1500" b="1" dirty="0">
                <a:solidFill>
                  <a:srgbClr val="B79250"/>
                </a:solidFill>
                <a:latin typeface="Caviar Dreams" panose="020B0402020204020504" pitchFamily="34" charset="0"/>
              </a:rPr>
              <a:t>                  </a:t>
            </a:r>
            <a:endParaRPr lang="fr-FR" sz="15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>
              <a:lnSpc>
                <a:spcPts val="2100"/>
              </a:lnSpc>
            </a:pPr>
            <a:endParaRPr lang="fr-FR" sz="14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B92E4-A032-2A6A-DB53-05A61A13E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bronze, laiton, statue, art&#10;&#10;Le contenu généré par l’IA peut être incorrect.">
            <a:extLst>
              <a:ext uri="{FF2B5EF4-FFF2-40B4-BE49-F238E27FC236}">
                <a16:creationId xmlns:a16="http://schemas.microsoft.com/office/drawing/2014/main" id="{F850B865-0E77-5205-1642-88A238133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4" t="30586" r="6291" b="28383"/>
          <a:stretch>
            <a:fillRect/>
          </a:stretch>
        </p:blipFill>
        <p:spPr>
          <a:xfrm>
            <a:off x="-99387" y="0"/>
            <a:ext cx="7724267" cy="10691813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32F14A3D-D10D-8E17-CBC7-CAA22F241B11}"/>
              </a:ext>
            </a:extLst>
          </p:cNvPr>
          <p:cNvSpPr txBox="1">
            <a:spLocks/>
          </p:cNvSpPr>
          <p:nvPr/>
        </p:nvSpPr>
        <p:spPr>
          <a:xfrm>
            <a:off x="2572501" y="9667183"/>
            <a:ext cx="7559675" cy="3235517"/>
          </a:xfrm>
          <a:prstGeom prst="rect">
            <a:avLst/>
          </a:prstGeom>
        </p:spPr>
        <p:txBody>
          <a:bodyPr vert="horz" lIns="41103" tIns="20552" rIns="41103" bIns="205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1400" b="1" dirty="0">
              <a:solidFill>
                <a:srgbClr val="D7C24A"/>
              </a:solidFill>
              <a:latin typeface="Caviar Dreams" panose="020B0402020204020504" pitchFamily="34" charset="0"/>
            </a:endParaRPr>
          </a:p>
          <a:p>
            <a:pPr>
              <a:lnSpc>
                <a:spcPct val="100000"/>
              </a:lnSpc>
            </a:pPr>
            <a:endParaRPr lang="fr-FR" sz="1400" b="1" dirty="0">
              <a:solidFill>
                <a:srgbClr val="D7C24A"/>
              </a:solidFill>
              <a:latin typeface="Caviar Dreams" panose="020B04020202040205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900" dirty="0">
              <a:latin typeface="Caviar Dreams" panose="020B0402020204020504" pitchFamily="34" charset="0"/>
            </a:endParaRPr>
          </a:p>
        </p:txBody>
      </p:sp>
      <p:pic>
        <p:nvPicPr>
          <p:cNvPr id="13" name="Image 12" descr="Une image contenant bronze, laiton, statue, art&#10;&#10;Le contenu généré par l’IA peut être incorrect.">
            <a:extLst>
              <a:ext uri="{FF2B5EF4-FFF2-40B4-BE49-F238E27FC236}">
                <a16:creationId xmlns:a16="http://schemas.microsoft.com/office/drawing/2014/main" id="{0F6CCD86-B1C7-27FF-12E7-2610A94EF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t="2265" r="24492" b="1625"/>
          <a:stretch>
            <a:fillRect/>
          </a:stretch>
        </p:blipFill>
        <p:spPr>
          <a:xfrm>
            <a:off x="-751031" y="416712"/>
            <a:ext cx="4080604" cy="1030431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3328BF51-4DC8-C7CE-E0FA-F656414000E3}"/>
              </a:ext>
            </a:extLst>
          </p:cNvPr>
          <p:cNvSpPr txBox="1">
            <a:spLocks/>
          </p:cNvSpPr>
          <p:nvPr/>
        </p:nvSpPr>
        <p:spPr>
          <a:xfrm>
            <a:off x="1920828" y="1401597"/>
            <a:ext cx="4943475" cy="4920863"/>
          </a:xfrm>
          <a:prstGeom prst="rect">
            <a:avLst/>
          </a:prstGeom>
        </p:spPr>
        <p:txBody>
          <a:bodyPr vert="horz" lIns="41103" tIns="20552" rIns="41103" bIns="205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fr-FR" sz="15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900" b="1" spc="150" dirty="0">
                <a:solidFill>
                  <a:srgbClr val="B79250"/>
                </a:solidFill>
                <a:latin typeface="Caviar Dreams" panose="020B0402020204020504" pitchFamily="34" charset="0"/>
              </a:rPr>
              <a:t>INFORMATIONS</a:t>
            </a:r>
          </a:p>
          <a:p>
            <a:pPr algn="r">
              <a:lnSpc>
                <a:spcPct val="100000"/>
              </a:lnSpc>
            </a:pPr>
            <a:endParaRPr lang="fr-FR" sz="10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700" b="1" dirty="0">
                <a:solidFill>
                  <a:schemeClr val="bg1"/>
                </a:solidFill>
                <a:latin typeface="Caviar Dreams" panose="020B0402020204020504" pitchFamily="34" charset="0"/>
              </a:rPr>
              <a:t>Vendredi 31 octobre 2025</a:t>
            </a:r>
          </a:p>
          <a:p>
            <a:pPr algn="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Salons Historiques Ravel &amp; Opéra</a:t>
            </a:r>
          </a:p>
          <a:p>
            <a:pPr algn="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Hôtel InterContinental Paris Le Grand, </a:t>
            </a:r>
          </a:p>
          <a:p>
            <a:pPr algn="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1 rue Aubert, 75009 Pa</a:t>
            </a:r>
            <a:r>
              <a:rPr lang="fr-FR" sz="1400" dirty="0">
                <a:solidFill>
                  <a:schemeClr val="bg1"/>
                </a:solidFill>
                <a:latin typeface="Caviar Dreams" panose="020B0402020204020504" pitchFamily="34" charset="0"/>
              </a:rPr>
              <a:t>ris</a:t>
            </a:r>
          </a:p>
          <a:p>
            <a:pPr algn="r">
              <a:lnSpc>
                <a:spcPct val="100000"/>
              </a:lnSpc>
            </a:pPr>
            <a:endParaRPr lang="fr-FR" sz="10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400" b="1" dirty="0">
                <a:solidFill>
                  <a:srgbClr val="B79250"/>
                </a:solidFill>
                <a:latin typeface="Caviar Dreams" panose="020B0402020204020504" pitchFamily="34" charset="0"/>
              </a:rPr>
              <a:t>Tenue demandée : smoking/robe longue </a:t>
            </a:r>
          </a:p>
          <a:p>
            <a:pPr algn="r">
              <a:lnSpc>
                <a:spcPct val="100000"/>
              </a:lnSpc>
            </a:pPr>
            <a:r>
              <a:rPr lang="fr-FR" sz="1400" b="1" dirty="0">
                <a:solidFill>
                  <a:srgbClr val="B79250"/>
                </a:solidFill>
                <a:latin typeface="Caviar Dreams" panose="020B0402020204020504" pitchFamily="34" charset="0"/>
              </a:rPr>
              <a:t>ou costume d’un héros d’un film des années 60</a:t>
            </a:r>
          </a:p>
          <a:p>
            <a:pPr algn="r">
              <a:lnSpc>
                <a:spcPct val="100000"/>
              </a:lnSpc>
            </a:pPr>
            <a:endParaRPr lang="fr-FR" sz="1000" b="1" cap="all" spc="1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400" b="1" dirty="0">
                <a:solidFill>
                  <a:schemeClr val="bg1"/>
                </a:solidFill>
                <a:latin typeface="Caviar Dreams" panose="020B0402020204020504" pitchFamily="34" charset="0"/>
              </a:rPr>
              <a:t>Tarif simple </a:t>
            </a:r>
            <a:r>
              <a:rPr lang="fr-FR" sz="1400" dirty="0">
                <a:solidFill>
                  <a:schemeClr val="bg1"/>
                </a:solidFill>
                <a:latin typeface="Caviar Dreams" panose="020B0402020204020504" pitchFamily="34" charset="0"/>
              </a:rPr>
              <a:t>: </a:t>
            </a: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265 €</a:t>
            </a:r>
            <a:endParaRPr lang="fr-FR" sz="14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100" dirty="0">
                <a:solidFill>
                  <a:schemeClr val="bg1"/>
                </a:solidFill>
                <a:latin typeface="Caviar Dreams" panose="020B0402020204020504" pitchFamily="34" charset="0"/>
              </a:rPr>
              <a:t>Toute la Soirée : animations, cocktail, diner spectacle et bal</a:t>
            </a:r>
          </a:p>
          <a:p>
            <a:pPr algn="r">
              <a:lnSpc>
                <a:spcPct val="100000"/>
              </a:lnSpc>
            </a:pPr>
            <a:endParaRPr lang="fr-FR" sz="10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400" b="1" dirty="0">
                <a:solidFill>
                  <a:schemeClr val="bg1"/>
                </a:solidFill>
                <a:latin typeface="Caviar Dreams" panose="020B0402020204020504" pitchFamily="34" charset="0"/>
              </a:rPr>
              <a:t>Tarif Adhérent : </a:t>
            </a: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235 €</a:t>
            </a:r>
            <a:endParaRPr lang="fr-FR" sz="14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100" dirty="0">
                <a:solidFill>
                  <a:schemeClr val="bg1"/>
                </a:solidFill>
                <a:latin typeface="Caviar Dreams" panose="020B0402020204020504" pitchFamily="34" charset="0"/>
              </a:rPr>
              <a:t>Membre : Cercle de France, Carnet de Bals, C. des R.</a:t>
            </a:r>
          </a:p>
          <a:p>
            <a:pPr algn="r">
              <a:lnSpc>
                <a:spcPct val="100000"/>
              </a:lnSpc>
            </a:pPr>
            <a:r>
              <a:rPr lang="fr-FR" sz="1100" dirty="0">
                <a:solidFill>
                  <a:schemeClr val="bg1"/>
                </a:solidFill>
                <a:latin typeface="Caviar Dreams" panose="020B0402020204020504" pitchFamily="34" charset="0"/>
              </a:rPr>
              <a:t>Toute la Soirée : animations, cocktail, diner spectacle et bal</a:t>
            </a:r>
          </a:p>
          <a:p>
            <a:pPr algn="r">
              <a:lnSpc>
                <a:spcPct val="100000"/>
              </a:lnSpc>
            </a:pPr>
            <a:endParaRPr lang="fr-FR" sz="10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400" b="1" dirty="0">
                <a:solidFill>
                  <a:schemeClr val="bg1"/>
                </a:solidFill>
                <a:latin typeface="Caviar Dreams" panose="020B0402020204020504" pitchFamily="34" charset="0"/>
              </a:rPr>
              <a:t>Tarif 2</a:t>
            </a:r>
            <a:r>
              <a:rPr lang="fr-FR" sz="1400" b="1" baseline="30000" dirty="0">
                <a:solidFill>
                  <a:schemeClr val="bg1"/>
                </a:solidFill>
                <a:latin typeface="Caviar Dreams" panose="020B0402020204020504" pitchFamily="34" charset="0"/>
              </a:rPr>
              <a:t>e</a:t>
            </a:r>
            <a:r>
              <a:rPr lang="fr-FR" sz="1400" b="1" dirty="0">
                <a:solidFill>
                  <a:schemeClr val="bg1"/>
                </a:solidFill>
                <a:latin typeface="Caviar Dreams" panose="020B0402020204020504" pitchFamily="34" charset="0"/>
              </a:rPr>
              <a:t> partie </a:t>
            </a:r>
            <a:r>
              <a:rPr lang="fr-FR" sz="1400" dirty="0">
                <a:solidFill>
                  <a:schemeClr val="bg1"/>
                </a:solidFill>
                <a:latin typeface="Caviar Dreams" panose="020B0402020204020504" pitchFamily="34" charset="0"/>
              </a:rPr>
              <a:t>: </a:t>
            </a: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90 €</a:t>
            </a:r>
            <a:r>
              <a:rPr lang="fr-FR" sz="1400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fr-FR" sz="1100" dirty="0">
                <a:solidFill>
                  <a:schemeClr val="bg1"/>
                </a:solidFill>
                <a:latin typeface="Caviar Dreams" panose="020B0402020204020504" pitchFamily="34" charset="0"/>
              </a:rPr>
              <a:t>2</a:t>
            </a:r>
            <a:r>
              <a:rPr lang="fr-FR" sz="1100" baseline="30000" dirty="0">
                <a:solidFill>
                  <a:schemeClr val="bg1"/>
                </a:solidFill>
                <a:latin typeface="Caviar Dreams" panose="020B0402020204020504" pitchFamily="34" charset="0"/>
              </a:rPr>
              <a:t>e</a:t>
            </a:r>
            <a:r>
              <a:rPr lang="fr-FR" sz="1100" dirty="0">
                <a:solidFill>
                  <a:schemeClr val="bg1"/>
                </a:solidFill>
                <a:latin typeface="Caviar Dreams" panose="020B0402020204020504" pitchFamily="34" charset="0"/>
              </a:rPr>
              <a:t> partie de soirée  : bal, danses et champagne à partir de 22h</a:t>
            </a:r>
          </a:p>
          <a:p>
            <a:pPr algn="r">
              <a:lnSpc>
                <a:spcPct val="100000"/>
              </a:lnSpc>
            </a:pPr>
            <a:endParaRPr lang="fr-FR" sz="10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400" b="1" dirty="0">
                <a:solidFill>
                  <a:schemeClr val="bg1"/>
                </a:solidFill>
                <a:latin typeface="Caviar Dreams" panose="020B0402020204020504" pitchFamily="34" charset="0"/>
              </a:rPr>
              <a:t>Tarif VIP </a:t>
            </a:r>
            <a:r>
              <a:rPr lang="fr-FR" sz="1100" b="1" dirty="0">
                <a:solidFill>
                  <a:schemeClr val="bg1"/>
                </a:solidFill>
                <a:latin typeface="Caviar Dreams" panose="020B0402020204020504" pitchFamily="34" charset="0"/>
              </a:rPr>
              <a:t>(10 places uniquement)</a:t>
            </a:r>
            <a:r>
              <a:rPr lang="fr-FR" sz="1400" b="1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Caviar Dreams" panose="020B0402020204020504" pitchFamily="34" charset="0"/>
              </a:rPr>
              <a:t>: </a:t>
            </a: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650 €</a:t>
            </a:r>
            <a:endParaRPr lang="fr-FR" sz="14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200" dirty="0">
                <a:solidFill>
                  <a:srgbClr val="B79250"/>
                </a:solidFill>
                <a:latin typeface="Caviar Dreams" panose="020B0402020204020504" pitchFamily="34" charset="0"/>
              </a:rPr>
              <a:t>Voir avantages via le lien </a:t>
            </a:r>
            <a:r>
              <a:rPr lang="fr-FR" sz="1200" dirty="0" err="1">
                <a:solidFill>
                  <a:srgbClr val="B79250"/>
                </a:solidFill>
                <a:latin typeface="Caviar Dreams" panose="020B0402020204020504" pitchFamily="34" charset="0"/>
              </a:rPr>
              <a:t>Weezevent</a:t>
            </a:r>
            <a:r>
              <a:rPr lang="fr-FR" sz="1200" dirty="0">
                <a:solidFill>
                  <a:srgbClr val="B79250"/>
                </a:solidFill>
                <a:latin typeface="Caviar Dreams" panose="020B0402020204020504" pitchFamily="34" charset="0"/>
              </a:rPr>
              <a:t> ci-dessous </a:t>
            </a:r>
          </a:p>
          <a:p>
            <a:pPr algn="r">
              <a:lnSpc>
                <a:spcPct val="100000"/>
              </a:lnSpc>
            </a:pPr>
            <a:r>
              <a:rPr lang="fr-FR" sz="1100" spc="-30" dirty="0">
                <a:solidFill>
                  <a:schemeClr val="bg1"/>
                </a:solidFill>
                <a:latin typeface="Caviar Dreams" panose="020B0402020204020504" pitchFamily="34" charset="0"/>
              </a:rPr>
              <a:t>Cours de danse, accueil VIP, casino, table d’honneur, enchères, vidéos, etc</a:t>
            </a:r>
            <a:r>
              <a:rPr lang="fr-FR" sz="1100" dirty="0">
                <a:solidFill>
                  <a:schemeClr val="bg1"/>
                </a:solidFill>
                <a:latin typeface="Caviar Dreams" panose="020B04020202040205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fr-FR" sz="1400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6FFE315-BA3C-DD35-2DA6-3842CD11482B}"/>
              </a:ext>
            </a:extLst>
          </p:cNvPr>
          <p:cNvSpPr txBox="1">
            <a:spLocks/>
          </p:cNvSpPr>
          <p:nvPr/>
        </p:nvSpPr>
        <p:spPr>
          <a:xfrm>
            <a:off x="-695372" y="6176638"/>
            <a:ext cx="7559675" cy="4529784"/>
          </a:xfrm>
          <a:prstGeom prst="rect">
            <a:avLst/>
          </a:prstGeom>
        </p:spPr>
        <p:txBody>
          <a:bodyPr vert="horz" lIns="41103" tIns="20552" rIns="41103" bIns="205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14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500" b="1" cap="all" spc="150" dirty="0">
                <a:solidFill>
                  <a:srgbClr val="B79250"/>
                </a:solidFill>
                <a:latin typeface="Caviar Dreams" panose="020B0402020204020504" pitchFamily="34" charset="0"/>
              </a:rPr>
              <a:t>Règlement</a:t>
            </a:r>
            <a:endParaRPr lang="fr-FR" sz="1500" b="1" spc="150" dirty="0">
              <a:solidFill>
                <a:srgbClr val="B79250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endParaRPr lang="fr-FR" sz="10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400" b="1" dirty="0">
                <a:solidFill>
                  <a:schemeClr val="bg1"/>
                </a:solidFill>
                <a:latin typeface="Caviar Dreams" panose="020B0402020204020504" pitchFamily="34" charset="0"/>
              </a:rPr>
              <a:t>Par Internet en cliquant sur le lien suivant : </a:t>
            </a:r>
          </a:p>
          <a:p>
            <a:pPr algn="r">
              <a:lnSpc>
                <a:spcPct val="100000"/>
              </a:lnSpc>
            </a:pPr>
            <a:r>
              <a:rPr lang="fr-FR" sz="1200" b="1" dirty="0">
                <a:solidFill>
                  <a:srgbClr val="B79250"/>
                </a:solidFill>
                <a:latin typeface="Caviar Dreams" panose="020B04020202040205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https://my.weezevent.com/soiree-de-gala-et-bal-du-7e-art</a:t>
            </a:r>
            <a:endParaRPr lang="fr-FR" sz="1200" b="1" dirty="0">
              <a:solidFill>
                <a:srgbClr val="B79250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endParaRPr lang="fr-FR" sz="10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400" b="1" dirty="0">
                <a:solidFill>
                  <a:schemeClr val="bg1"/>
                </a:solidFill>
                <a:latin typeface="Caviar Dreams" panose="020B0402020204020504" pitchFamily="34" charset="0"/>
              </a:rPr>
              <a:t>ou par chèque</a:t>
            </a:r>
          </a:p>
          <a:p>
            <a:pPr algn="r">
              <a:lnSpc>
                <a:spcPts val="2180"/>
              </a:lnSpc>
            </a:pPr>
            <a:r>
              <a:rPr lang="fr-FR" sz="1200" b="1" dirty="0">
                <a:solidFill>
                  <a:schemeClr val="bg1"/>
                </a:solidFill>
                <a:latin typeface="Caviar Dreams" panose="020B0402020204020504" pitchFamily="34" charset="0"/>
              </a:rPr>
              <a:t>M</a:t>
            </a: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…………….…………………………………. .</a:t>
            </a:r>
          </a:p>
          <a:p>
            <a:pPr algn="r">
              <a:lnSpc>
                <a:spcPts val="2180"/>
              </a:lnSpc>
            </a:pPr>
            <a:r>
              <a:rPr lang="fr-FR" sz="1200" b="1" dirty="0">
                <a:solidFill>
                  <a:schemeClr val="bg1"/>
                </a:solidFill>
                <a:latin typeface="Caviar Dreams" panose="020B0402020204020504" pitchFamily="34" charset="0"/>
              </a:rPr>
              <a:t>Titre/fonction</a:t>
            </a: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……………………………………</a:t>
            </a:r>
          </a:p>
          <a:p>
            <a:pPr algn="r">
              <a:lnSpc>
                <a:spcPts val="2180"/>
              </a:lnSpc>
            </a:pP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et sera accompagné de </a:t>
            </a:r>
            <a:r>
              <a:rPr lang="fr-FR" sz="1200" b="1" dirty="0">
                <a:solidFill>
                  <a:schemeClr val="bg1"/>
                </a:solidFill>
                <a:latin typeface="Caviar Dreams" panose="020B0402020204020504" pitchFamily="34" charset="0"/>
              </a:rPr>
              <a:t>M</a:t>
            </a: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…..………………. </a:t>
            </a:r>
          </a:p>
          <a:p>
            <a:pPr algn="r">
              <a:lnSpc>
                <a:spcPts val="2180"/>
              </a:lnSpc>
            </a:pPr>
            <a:r>
              <a:rPr lang="fr-FR" sz="1200" b="1" dirty="0">
                <a:solidFill>
                  <a:schemeClr val="bg1"/>
                </a:solidFill>
                <a:latin typeface="Caviar Dreams" panose="020B0402020204020504" pitchFamily="34" charset="0"/>
              </a:rPr>
              <a:t>Titre/fonction</a:t>
            </a: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……………….………………..….</a:t>
            </a:r>
          </a:p>
          <a:p>
            <a:pPr algn="r">
              <a:lnSpc>
                <a:spcPct val="100000"/>
              </a:lnSpc>
            </a:pPr>
            <a:endParaRPr lang="fr-FR" sz="7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à libeller à l’ordre de :</a:t>
            </a:r>
          </a:p>
          <a:p>
            <a:pPr algn="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« Association du Cercle de France » </a:t>
            </a:r>
          </a:p>
          <a:p>
            <a:pPr algn="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et adresser à : Association Cercle de France </a:t>
            </a:r>
          </a:p>
          <a:p>
            <a:pPr algn="r"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Caviar Dreams" panose="020B0402020204020504" pitchFamily="34" charset="0"/>
              </a:rPr>
              <a:t>19 quai de Bourbon, 75004 Paris</a:t>
            </a:r>
          </a:p>
          <a:p>
            <a:pPr algn="r">
              <a:lnSpc>
                <a:spcPct val="100000"/>
              </a:lnSpc>
            </a:pPr>
            <a:endParaRPr lang="fr-FR" sz="1700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1500" b="1" cap="all" spc="150" dirty="0">
                <a:solidFill>
                  <a:srgbClr val="B79250"/>
                </a:solidFill>
                <a:latin typeface="Caviar Dreams" panose="020B0402020204020504" pitchFamily="34" charset="0"/>
              </a:rPr>
              <a:t>Informations complémentaires</a:t>
            </a:r>
            <a:r>
              <a:rPr lang="fr-FR" sz="1500" spc="150" dirty="0">
                <a:solidFill>
                  <a:srgbClr val="B79250"/>
                </a:solidFill>
                <a:latin typeface="Caviar Dreams" panose="020B0402020204020504" pitchFamily="34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fr-FR" sz="1400" spc="150" dirty="0" err="1">
                <a:solidFill>
                  <a:schemeClr val="bg1"/>
                </a:solidFill>
                <a:latin typeface="Caviar Dreams" panose="020B0402020204020504" pitchFamily="34" charset="0"/>
              </a:rPr>
              <a:t>contact@cercledefrance.fr</a:t>
            </a:r>
            <a:r>
              <a:rPr lang="fr-FR" sz="1400" spc="150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fr-FR" sz="1400" dirty="0">
                <a:solidFill>
                  <a:schemeClr val="bg1"/>
                </a:solidFill>
                <a:latin typeface="Caviar Dreams" panose="020B0402020204020504" pitchFamily="34" charset="0"/>
              </a:rPr>
              <a:t>ou téléphone : +33 (0)6 03 61 00 62 </a:t>
            </a:r>
          </a:p>
          <a:p>
            <a:pPr>
              <a:lnSpc>
                <a:spcPct val="100000"/>
              </a:lnSpc>
            </a:pPr>
            <a:endParaRPr lang="fr-FR" sz="14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900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B85243-C9B0-C317-F2FF-92B7955C0033}"/>
              </a:ext>
            </a:extLst>
          </p:cNvPr>
          <p:cNvSpPr txBox="1"/>
          <p:nvPr/>
        </p:nvSpPr>
        <p:spPr>
          <a:xfrm>
            <a:off x="65205" y="332011"/>
            <a:ext cx="7559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3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Soirée Gala et bal du 7</a:t>
            </a:r>
            <a:r>
              <a:rPr lang="fr-FR" sz="3300" b="1" cap="small" spc="200" baseline="300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e</a:t>
            </a:r>
            <a:r>
              <a:rPr lang="fr-FR" sz="33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 Art</a:t>
            </a:r>
            <a:br>
              <a:rPr lang="fr-FR" sz="2000" b="1" cap="small" spc="200" dirty="0">
                <a:solidFill>
                  <a:schemeClr val="bg1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</a:br>
            <a:r>
              <a:rPr lang="fr-FR" sz="2500" b="1" cap="small" dirty="0">
                <a:solidFill>
                  <a:srgbClr val="B79250"/>
                </a:solidFill>
                <a:latin typeface="Caviar Dreams" panose="020B0402020204020504" pitchFamily="34" charset="0"/>
                <a:ea typeface="Champagne &amp; Limousines" panose="020B0502020202020204" pitchFamily="34" charset="0"/>
              </a:rPr>
              <a:t>« Les films des années 60 »</a:t>
            </a:r>
          </a:p>
        </p:txBody>
      </p:sp>
    </p:spTree>
    <p:extLst>
      <p:ext uri="{BB962C8B-B14F-4D97-AF65-F5344CB8AC3E}">
        <p14:creationId xmlns:p14="http://schemas.microsoft.com/office/powerpoint/2010/main" val="3690180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5921</TotalTime>
  <Words>732</Words>
  <Application>Microsoft Macintosh PowerPoint</Application>
  <PresentationFormat>Personnalisé</PresentationFormat>
  <Paragraphs>185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Caviar Dreams</vt:lpstr>
      <vt:lpstr>EcuyerDAX</vt:lpstr>
      <vt:lpstr>Thème Office 2013 –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Soirée et dîner de gala Jeunes Talents  Gault &amp; Millau</dc:title>
  <dc:creator>Hermine</dc:creator>
  <cp:lastModifiedBy>Laurent Poultier du Mesnil</cp:lastModifiedBy>
  <cp:revision>491</cp:revision>
  <dcterms:created xsi:type="dcterms:W3CDTF">2017-03-23T20:35:35Z</dcterms:created>
  <dcterms:modified xsi:type="dcterms:W3CDTF">2025-09-12T14:54:12Z</dcterms:modified>
</cp:coreProperties>
</file>